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64" r:id="rId11"/>
    <p:sldId id="265" r:id="rId12"/>
    <p:sldId id="266" r:id="rId13"/>
    <p:sldId id="282" r:id="rId14"/>
    <p:sldId id="283" r:id="rId15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CE7B8-7FEA-4463-BCB5-45D664316F0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6"/>
            <a:ext cx="5608320" cy="41505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9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9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4175A-7558-4B1A-904F-F6948F5366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66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4175A-7558-4B1A-904F-F6948F5366E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02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80A2B-C98A-4FF8-949D-657E3182AF59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6916-909D-48F7-81CF-328D32C74A91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B35E-8C05-4749-8A41-E6A27EC7FC32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739F4-4D9F-4546-B5EC-615FFA5E0413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1774-A90A-4254-886E-8B7CD9878F53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4BBA-AC88-4FF7-980C-B6BE1BB3B521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0AAB-B34D-4622-A122-FA6CACEEB9E0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8E0C-E9C0-4CA5-844C-31FD39EEB148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8721-8083-4CAF-9357-27D6CC2856FD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B8C1-B8BC-47A1-B855-5C585BF83E60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00-7372-4322-8708-062F93117534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EECDCF7-D5D4-4A1D-8D02-08E6DBF3142C}" type="datetime1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DDF510-7D4B-4A20-9D50-9F16AEEA4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uact=8&amp;ved=0CAcQjRw&amp;url=http://www.pafarmcsa.com/Mushroom_CSA.html&amp;ei=wdVZVffKE_GHsQSP_YHoCA&amp;bvm=bv.93564037,d.cWc&amp;psig=AFQjCNFqGhuf2IH36VMHsQXRDlcyeV2J0g&amp;ust=1432037172321253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url?sa=i&amp;rct=j&amp;q=&amp;esrc=s&amp;frm=1&amp;source=images&amp;cd=&amp;cad=rja&amp;uact=8&amp;ved=0CAcQjRw&amp;url=http://www.fotosearch.com/illustration/safety.html&amp;ei=tQJaVdjtDIrisATWrYG4AQ&amp;bvm=bv.93564037,d.cWc&amp;psig=AFQjCNHJYHijgbkAxrbfRez6OtWHSNKC5g&amp;ust=1432048681290746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frm=1&amp;source=images&amp;cd=&amp;cad=rja&amp;uact=8&amp;ved=0CAcQjRw&amp;url=http://www.1zoom.net/Food/wallpaper/341991/z3127.7/&amp;ei=YNlZVbewEtHasASKtIHADw&amp;bvm=bv.93564037,d.cWc&amp;psig=AFQjCNFqGhuf2IH36VMHsQXRDlcyeV2J0g&amp;ust=143203717232125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frm=1&amp;source=images&amp;cd=&amp;cad=rja&amp;uact=8&amp;ved=0CAcQjRw&amp;url=http://www.eatbydate.com/vegetables/fresh-vegetables/mushrooms/&amp;ei=kulZVc22AfW1sQSF7YKgCA&amp;bvm=bv.93564037,d.cWc&amp;psig=AFQjCNFqGhuf2IH36VMHsQXRDlcyeV2J0g&amp;ust=143203717232125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frm=1&amp;source=images&amp;cd=&amp;cad=rja&amp;uact=8&amp;ved=0CAcQjRw&amp;url=http://www.1zoom.net/Food/wallpaper/341991/z3127.7/&amp;ei=YNlZVbewEtHasASKtIHADw&amp;bvm=bv.93564037,d.cWc&amp;psig=AFQjCNFqGhuf2IH36VMHsQXRDlcyeV2J0g&amp;ust=1432037172321253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frm=1&amp;source=images&amp;cd=&amp;cad=rja&amp;uact=8&amp;ved=0CAcQjRw&amp;url=http://www.lawyersgunsmoneyblog.com/2015/03/destroying-workers-compensation&amp;ei=q9tZVa_sI_SRsQTF8YL4CQ&amp;bvm=bv.93564037,d.cWc&amp;psig=AFQjCNEZrSfASMqZMk_DDw6f91Ld8as0DQ&amp;ust=143203867091112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frm=1&amp;source=images&amp;cd=&amp;cad=rja&amp;uact=8&amp;ved=0CAcQjRw&amp;url=http://www.eatbydate.com/vegetables/fresh-vegetables/mushrooms/&amp;ei=kulZVc22AfW1sQSF7YKgCA&amp;bvm=bv.93564037,d.cWc&amp;psig=AFQjCNFqGhuf2IH36VMHsQXRDlcyeV2J0g&amp;ust=143203717232125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uact=8&amp;ved=0CAcQjRw&amp;url=http://www.pafarmcsa.com/Mushroom_CSA.html&amp;ei=wdVZVffKE_GHsQSP_YHoCA&amp;bvm=bv.93564037,d.cWc&amp;psig=AFQjCNFqGhuf2IH36VMHsQXRDlcyeV2J0g&amp;ust=143203717232125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frm=1&amp;source=images&amp;cd=&amp;cad=rja&amp;uact=8&amp;ved=0CAcQjRw&amp;url=http://www.1zoom.net/Food/wallpaper/341991/z3127.7/&amp;ei=YNlZVbewEtHasASKtIHADw&amp;bvm=bv.93564037,d.cWc&amp;psig=AFQjCNFqGhuf2IH36VMHsQXRDlcyeV2J0g&amp;ust=143203717232125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frm=1&amp;source=images&amp;cd=&amp;cad=rja&amp;uact=8&amp;ved=0CAcQjRw&amp;url=http://www.eatbydate.com/vegetables/fresh-vegetables/mushrooms/&amp;ei=kulZVc22AfW1sQSF7YKgCA&amp;bvm=bv.93564037,d.cWc&amp;psig=AFQjCNFqGhuf2IH36VMHsQXRDlcyeV2J0g&amp;ust=143203717232125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1.gstatic.com/images?q=tbn:ANd9GcQxj_bbUT6_AKR_8RdBBRcZBTo5qdTmghcxrLkEK65a_qdKXez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536391"/>
            <a:ext cx="3019425" cy="2296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229600" cy="1828800"/>
          </a:xfrm>
        </p:spPr>
        <p:txBody>
          <a:bodyPr>
            <a:noAutofit/>
          </a:bodyPr>
          <a:lstStyle/>
          <a:p>
            <a:r>
              <a:rPr lang="en-US" sz="3600" b="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Workers’ Compensation Costs; Effect of Claims and Control Measures For Three Separate Farms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629400" cy="1752600"/>
          </a:xfrm>
        </p:spPr>
        <p:txBody>
          <a:bodyPr>
            <a:norm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  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Safety First Mushroom Farm</a:t>
            </a:r>
          </a:p>
          <a:p>
            <a:pPr marL="404812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     Safety Second Mushroom Farm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    Safety Third Mushroom Farm</a:t>
            </a:r>
          </a:p>
        </p:txBody>
      </p:sp>
      <p:sp>
        <p:nvSpPr>
          <p:cNvPr id="6" name="Diamond 5"/>
          <p:cNvSpPr/>
          <p:nvPr/>
        </p:nvSpPr>
        <p:spPr>
          <a:xfrm>
            <a:off x="1961543" y="3276600"/>
            <a:ext cx="328061" cy="330467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Diamond 7"/>
          <p:cNvSpPr/>
          <p:nvPr/>
        </p:nvSpPr>
        <p:spPr>
          <a:xfrm>
            <a:off x="1961542" y="3757060"/>
            <a:ext cx="328061" cy="330467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iamond 8"/>
          <p:cNvSpPr/>
          <p:nvPr/>
        </p:nvSpPr>
        <p:spPr>
          <a:xfrm>
            <a:off x="1967954" y="4235112"/>
            <a:ext cx="328061" cy="330467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00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533398"/>
            <a:ext cx="73949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Effects of an Injury on Cost</a:t>
            </a:r>
            <a:endParaRPr lang="en-US" sz="4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994" y="1538687"/>
            <a:ext cx="7969592" cy="4154984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Add a $5,000 claim:  </a:t>
            </a:r>
            <a:r>
              <a:rPr lang="en-US" sz="2400" u="sng" dirty="0">
                <a:latin typeface="Century Gothic" panose="020B0502020202020204" pitchFamily="34" charset="0"/>
              </a:rPr>
              <a:t>$30,000 + $5,000 </a:t>
            </a:r>
            <a:r>
              <a:rPr lang="en-US" sz="2400" dirty="0">
                <a:latin typeface="Century Gothic" panose="020B0502020202020204" pitchFamily="34" charset="0"/>
              </a:rPr>
              <a:t>= 1.10 </a:t>
            </a:r>
          </a:p>
          <a:p>
            <a:pPr lvl="8"/>
            <a:r>
              <a:rPr lang="en-US" sz="2400" dirty="0">
                <a:latin typeface="Century Gothic" panose="020B0502020202020204" pitchFamily="34" charset="0"/>
              </a:rPr>
              <a:t>       MOD</a:t>
            </a:r>
          </a:p>
          <a:p>
            <a:pPr marL="3368675" lvl="8" indent="115888"/>
            <a:r>
              <a:rPr lang="en-US" sz="2400" dirty="0">
                <a:latin typeface="Century Gothic" panose="020B0502020202020204" pitchFamily="34" charset="0"/>
              </a:rPr>
              <a:t>       $30,000     (was 1.0)</a:t>
            </a:r>
          </a:p>
          <a:p>
            <a:pPr marL="3368675" lvl="8" indent="115888"/>
            <a:endParaRPr lang="en-US" sz="2400" dirty="0">
              <a:latin typeface="Century Gothic" panose="020B0502020202020204" pitchFamily="34" charset="0"/>
            </a:endParaRPr>
          </a:p>
          <a:p>
            <a:pPr marL="3368675" lvl="8" indent="-2049463"/>
            <a:r>
              <a:rPr lang="en-US" sz="2400" dirty="0">
                <a:latin typeface="Century Gothic" panose="020B0502020202020204" pitchFamily="34" charset="0"/>
              </a:rPr>
              <a:t>Cost = $100,000 X 1.10 = $110,000</a:t>
            </a:r>
          </a:p>
          <a:p>
            <a:pPr marL="3368675" lvl="8" indent="-2049463"/>
            <a:endParaRPr lang="en-US" sz="2400" dirty="0">
              <a:latin typeface="Century Gothic" panose="020B0502020202020204" pitchFamily="34" charset="0"/>
            </a:endParaRPr>
          </a:p>
          <a:p>
            <a:pPr marL="404813" lvl="8" indent="-404813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Additional Cost = $110,000 - $100,000 = $10,000</a:t>
            </a:r>
          </a:p>
          <a:p>
            <a:pPr marL="0" lvl="8"/>
            <a:r>
              <a:rPr lang="en-US" sz="2400" dirty="0">
                <a:latin typeface="Century Gothic" panose="020B0502020202020204" pitchFamily="34" charset="0"/>
              </a:rPr>
              <a:t>	Calculated into EX Mod for 3 years</a:t>
            </a:r>
          </a:p>
          <a:p>
            <a:pPr marL="0" lvl="8"/>
            <a:endParaRPr lang="en-US" sz="2400" dirty="0">
              <a:latin typeface="Century Gothic" panose="020B0502020202020204" pitchFamily="34" charset="0"/>
            </a:endParaRPr>
          </a:p>
          <a:p>
            <a:pPr marL="0" lvl="8"/>
            <a:r>
              <a:rPr lang="en-US" sz="2400" dirty="0">
                <a:latin typeface="Century Gothic" panose="020B0502020202020204" pitchFamily="34" charset="0"/>
              </a:rPr>
              <a:t>       Total Cost of one $5,000 Claim = $30,000</a:t>
            </a:r>
          </a:p>
          <a:p>
            <a:pPr lvl="8"/>
            <a:endParaRPr lang="en-US" sz="24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152848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1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sr.photos2.fotosearch.com/bthumb/CSP/CSP990/k1069191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93325"/>
            <a:ext cx="1596473" cy="160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609599"/>
            <a:ext cx="85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Safety First Mushroom Farm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7846" y="1455966"/>
            <a:ext cx="8077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Offers light duty within 5 days according to medical capabilities provided by treating physician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Provides injured worker one or more light duty jobs as follows: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Cleaning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Sweeping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Painting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By providing light duty work at full pay ($600 per week) the cost of wages is $4,800 in total.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Medical costs remain $2800 raising experience mod to 1.036 or $3600 per year for three years or $10,800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Total financial cost is $4800 (wages) + $10,800 (medical) or $15,600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Safety First Mushroom saves $30,000 - $15,680 or $14,400</a:t>
            </a:r>
          </a:p>
          <a:p>
            <a:pPr marL="742950" lvl="1" indent="-742950">
              <a:buFont typeface="Wingdings" panose="05000000000000000000" pitchFamily="2" charset="2"/>
              <a:buChar char="§"/>
            </a:pP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4" name="Picture 3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152848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41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encrypted-tbn0.gstatic.com/images?q=tbn:ANd9GcQJAIoHHuHpH6b24Pg2g0Xk0-vYfWgS3sdWKmbzFuy-tDlHaYVXP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934129"/>
            <a:ext cx="2362200" cy="167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6832" y="685800"/>
            <a:ext cx="8839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Safety Second Mushroom Farm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1676400"/>
            <a:ext cx="7772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Unaware of light duty savings potential for first four weeks after injury.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After four weeks the owner talks to the owner of Safety First.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Safety Second Mushroom Farm initiates light duty for the last four weeks of injury.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Actual wages paid to the injured worker is 4 weeks X $600 or $2400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Safety Second Mushroom Farm has increase in Experience Mod to 1.075 or $7,500 for 3 years = $22,500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Total cost of claim is $2,400 (wages) plus $22,500 in Experience Mod or $24,900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Safety Second Mushroom Farm still saves $5,100 by offering 4 weeks of light duty</a:t>
            </a:r>
          </a:p>
        </p:txBody>
      </p:sp>
      <p:pic>
        <p:nvPicPr>
          <p:cNvPr id="4" name="Picture 3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152848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3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609600"/>
            <a:ext cx="8610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Safety Third Mushroom Farm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05000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Unaware of light duty savings potential for duration of claim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Injured worker stays home for eight weeks and develops a feeling of malaise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After several days back at work the injured worker says he thinks “he reinjured his arm”</a:t>
            </a:r>
          </a:p>
        </p:txBody>
      </p:sp>
      <p:pic>
        <p:nvPicPr>
          <p:cNvPr id="5" name="Picture 2" descr="https://encrypted-tbn0.gstatic.com/images?q=tbn:ANd9GcRDME9C5qeKroqA-deVMAO7FhB18xD4w5COT6XlybuJpMCQ1qgqF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437043"/>
            <a:ext cx="2268556" cy="226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57" y="63246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25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" name="Picture 2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1092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5557" y="762000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Financial Effect of Providing Light Duty Work for Eight Weeks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5207"/>
              </p:ext>
            </p:extLst>
          </p:nvPr>
        </p:nvGraphicFramePr>
        <p:xfrm>
          <a:off x="212035" y="2438400"/>
          <a:ext cx="8686800" cy="295749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98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01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entury Gothic" panose="020B0502020202020204" pitchFamily="34" charset="0"/>
                        </a:rPr>
                        <a:t>Light Duty</a:t>
                      </a:r>
                    </a:p>
                    <a:p>
                      <a:pPr algn="ctr"/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entury Gothic" panose="020B0502020202020204" pitchFamily="34" charset="0"/>
                        </a:rPr>
                        <a:t>Employer Paid Wages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entury Gothic" panose="020B0502020202020204" pitchFamily="34" charset="0"/>
                        </a:rPr>
                        <a:t>Exp.</a:t>
                      </a:r>
                      <a:r>
                        <a:rPr lang="en-US" baseline="0" dirty="0">
                          <a:latin typeface="Century Gothic" panose="020B0502020202020204" pitchFamily="34" charset="0"/>
                        </a:rPr>
                        <a:t> Mod Savings</a:t>
                      </a:r>
                      <a:endParaRPr lang="en-US" dirty="0">
                        <a:latin typeface="Century Gothic" panose="020B0502020202020204" pitchFamily="34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Century Gothic" panose="020B0502020202020204" pitchFamily="34" charset="0"/>
                        </a:rPr>
                        <a:t>Net Savings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83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US" sz="1600" baseline="30000" dirty="0">
                          <a:latin typeface="Century Gothic" panose="020B0502020202020204" pitchFamily="34" charset="0"/>
                        </a:rPr>
                        <a:t>st</a:t>
                      </a: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 Safety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 Farm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$4,800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$6,400 per year (3 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$14,400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2nd Safety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 Farm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Partial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$2,400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$2,500 per year (3 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  5,100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3rd Safety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 Farm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entury Gothic" panose="020B0502020202020204" pitchFamily="34" charset="0"/>
                        </a:rPr>
                        <a:t>$0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62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0.gstatic.com/images?q=tbn:ANd9GcQJAIoHHuHpH6b24Pg2g0Xk0-vYfWgS3sdWKmbzFuy-tDlHaYVXP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322" y="4953000"/>
            <a:ext cx="2678678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5276" y="1752600"/>
            <a:ext cx="7467600" cy="365760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b="1" dirty="0">
                <a:latin typeface="Century Gothic" panose="020B0502020202020204" pitchFamily="34" charset="0"/>
              </a:rPr>
              <a:t>General Overview of Workers’ Compensation System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b="1" dirty="0">
                <a:latin typeface="Century Gothic" panose="020B0502020202020204" pitchFamily="34" charset="0"/>
              </a:rPr>
              <a:t>Financial Impact of Claims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b="1" dirty="0">
                <a:latin typeface="Century Gothic" panose="020B0502020202020204" pitchFamily="34" charset="0"/>
              </a:rPr>
              <a:t>Risk Management Strategies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b="1" dirty="0">
                <a:latin typeface="Century Gothic" panose="020B0502020202020204" pitchFamily="34" charset="0"/>
              </a:rPr>
              <a:t>Claims Management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b="1" dirty="0">
                <a:latin typeface="Century Gothic" panose="020B0502020202020204" pitchFamily="34" charset="0"/>
              </a:rPr>
              <a:t>Accident/Incident Investigation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b="1" dirty="0">
                <a:latin typeface="Century Gothic" panose="020B0502020202020204" pitchFamily="34" charset="0"/>
              </a:rPr>
              <a:t>Approach to Safety Management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57200" y="0"/>
            <a:ext cx="8229600" cy="1524000"/>
          </a:xfrm>
        </p:spPr>
        <p:txBody>
          <a:bodyPr>
            <a:norm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agenda</a:t>
            </a:r>
          </a:p>
        </p:txBody>
      </p:sp>
      <p:pic>
        <p:nvPicPr>
          <p:cNvPr id="8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9249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3.gstatic.com/images?q=tbn:ANd9GcQc9SyNVFdvs1BUmveEJrvncpem4BvOjU3V7vrxUSzBlfxTiJpzr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495800"/>
            <a:ext cx="2362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575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Workers’ Compensation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9328" y="2209800"/>
            <a:ext cx="82296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Century Gothic" panose="020B0502020202020204" pitchFamily="34" charset="0"/>
              </a:rPr>
              <a:t>Definition:</a:t>
            </a:r>
          </a:p>
          <a:p>
            <a:endParaRPr lang="en-US" dirty="0"/>
          </a:p>
          <a:p>
            <a:r>
              <a:rPr lang="en-US" sz="2800" dirty="0">
                <a:latin typeface="Century Gothic" panose="020B0502020202020204" pitchFamily="34" charset="0"/>
              </a:rPr>
              <a:t>Insurance coverage required by state law to provide compensation for workers who are injured on the job </a:t>
            </a:r>
            <a:r>
              <a:rPr lang="en-US" sz="2800" b="1" dirty="0">
                <a:latin typeface="Century Gothic" panose="020B0502020202020204" pitchFamily="34" charset="0"/>
              </a:rPr>
              <a:t>in the course 	&amp; scope of their employment.</a:t>
            </a:r>
          </a:p>
        </p:txBody>
      </p:sp>
      <p:pic>
        <p:nvPicPr>
          <p:cNvPr id="8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76962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31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0.gstatic.com/images?q=tbn:ANd9GcRDME9C5qeKroqA-deVMAO7FhB18xD4w5COT6XlybuJpMCQ1qgqF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52081"/>
            <a:ext cx="1887556" cy="188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Benefits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02356" y="1682297"/>
            <a:ext cx="7162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>
                <a:latin typeface="Century Gothic" panose="020B0502020202020204" pitchFamily="34" charset="0"/>
              </a:rPr>
              <a:t>  </a:t>
            </a:r>
            <a:r>
              <a:rPr lang="en-US" sz="2000" b="1" dirty="0">
                <a:latin typeface="Century Gothic" panose="020B0502020202020204" pitchFamily="34" charset="0"/>
              </a:rPr>
              <a:t>Seven day waiting period</a:t>
            </a:r>
            <a:r>
              <a:rPr lang="en-US" sz="2000" dirty="0">
                <a:latin typeface="Century Gothic" panose="020B0502020202020204" pitchFamily="34" charset="0"/>
              </a:rPr>
              <a:t>	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Lost wages benefits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Retroactive after specified length of disability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Generally 66 2/3 of gross wages.  Most states have a maximum and minimum weekly benefit.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No time limit on benefits</a:t>
            </a:r>
          </a:p>
          <a:p>
            <a:pPr lvl="1"/>
            <a:r>
              <a:rPr lang="en-US" sz="2000" b="1" dirty="0">
                <a:latin typeface="Century Gothic" panose="020B0502020202020204" pitchFamily="34" charset="0"/>
              </a:rPr>
              <a:t>  Medical Benefits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Employer chooses physicians in Pennsylvania</a:t>
            </a:r>
          </a:p>
          <a:p>
            <a:pPr lvl="1"/>
            <a:r>
              <a:rPr lang="en-US" sz="2000" b="1" dirty="0">
                <a:latin typeface="Century Gothic" panose="020B0502020202020204" pitchFamily="34" charset="0"/>
              </a:rPr>
              <a:t>  Survivor Benefits</a:t>
            </a:r>
          </a:p>
          <a:p>
            <a:pPr lvl="1"/>
            <a:r>
              <a:rPr lang="en-US" sz="2000" b="1" dirty="0">
                <a:latin typeface="Century Gothic" panose="020B0502020202020204" pitchFamily="34" charset="0"/>
              </a:rPr>
              <a:t>  Rehabilitation Benefits</a:t>
            </a:r>
            <a:endParaRPr lang="en-US" sz="2000" dirty="0"/>
          </a:p>
          <a:p>
            <a:pPr lvl="1"/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9" name="Diamond 8"/>
          <p:cNvSpPr/>
          <p:nvPr/>
        </p:nvSpPr>
        <p:spPr>
          <a:xfrm>
            <a:off x="1532043" y="1828800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iamond 9"/>
          <p:cNvSpPr/>
          <p:nvPr/>
        </p:nvSpPr>
        <p:spPr>
          <a:xfrm>
            <a:off x="1532043" y="3962400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iamond 10"/>
          <p:cNvSpPr/>
          <p:nvPr/>
        </p:nvSpPr>
        <p:spPr>
          <a:xfrm>
            <a:off x="1532043" y="4572000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iamond 11"/>
          <p:cNvSpPr/>
          <p:nvPr/>
        </p:nvSpPr>
        <p:spPr>
          <a:xfrm>
            <a:off x="1532043" y="4837781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76962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8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encrypted-tbn1.gstatic.com/images?q=tbn:ANd9GcQxj_bbUT6_AKR_8RdBBRcZBTo5qdTmghcxrLkEK65a_qdKXez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53001"/>
            <a:ext cx="2539181" cy="193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534399" cy="1143000"/>
          </a:xfrm>
        </p:spPr>
        <p:txBody>
          <a:bodyPr>
            <a:no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The Cost of Workplace Accidents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6865" y="1905000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</a:t>
            </a:r>
            <a:r>
              <a:rPr lang="en-US" dirty="0">
                <a:latin typeface="Century Gothic" panose="020B0502020202020204" pitchFamily="34" charset="0"/>
              </a:rPr>
              <a:t>Workers’ Compensation premiums are directly related to the cost of </a:t>
            </a:r>
          </a:p>
          <a:p>
            <a:r>
              <a:rPr lang="en-US" dirty="0">
                <a:latin typeface="Century Gothic" panose="020B0502020202020204" pitchFamily="34" charset="0"/>
              </a:rPr>
              <a:t>        workplace injuries      </a:t>
            </a:r>
          </a:p>
          <a:p>
            <a:r>
              <a:rPr lang="en-US" dirty="0">
                <a:latin typeface="Century Gothic" panose="020B0502020202020204" pitchFamily="34" charset="0"/>
              </a:rPr>
              <a:t>        Workers’ Compensation insurance is required by state law for</a:t>
            </a:r>
          </a:p>
          <a:p>
            <a:r>
              <a:rPr lang="en-US" dirty="0">
                <a:latin typeface="Century Gothic" panose="020B0502020202020204" pitchFamily="34" charset="0"/>
              </a:rPr>
              <a:t>         workers who are injured </a:t>
            </a:r>
            <a:r>
              <a:rPr lang="en-US" b="1" dirty="0">
                <a:latin typeface="Century Gothic" panose="020B0502020202020204" pitchFamily="34" charset="0"/>
              </a:rPr>
              <a:t>on the job in the course &amp; scope of their</a:t>
            </a:r>
          </a:p>
          <a:p>
            <a:r>
              <a:rPr lang="en-US" b="1" dirty="0">
                <a:latin typeface="Century Gothic" panose="020B0502020202020204" pitchFamily="34" charset="0"/>
              </a:rPr>
              <a:t>         employment</a:t>
            </a:r>
            <a:r>
              <a:rPr lang="en-US" dirty="0">
                <a:latin typeface="Century Gothic" panose="020B0502020202020204" pitchFamily="34" charset="0"/>
              </a:rPr>
              <a:t>.</a:t>
            </a:r>
          </a:p>
          <a:p>
            <a:r>
              <a:rPr lang="en-US" dirty="0">
                <a:latin typeface="Century Gothic" panose="020B0502020202020204" pitchFamily="34" charset="0"/>
              </a:rPr>
              <a:t>        Premium = rate x payroll/100 x experience mod</a:t>
            </a:r>
          </a:p>
          <a:p>
            <a:pPr marL="742950" lvl="1" indent="512763"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Rate is set by the state – depends on the nature of the work    	     and hazard class</a:t>
            </a:r>
          </a:p>
          <a:p>
            <a:pPr marL="742950" lvl="1" indent="455613"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 Payroll is a fixed figure</a:t>
            </a:r>
          </a:p>
          <a:p>
            <a:pPr marL="742950" lvl="1" indent="455613"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 Experience Mod – based on your losses over a three-year                         	     period compared to your industries’ average losses over that </a:t>
            </a:r>
          </a:p>
          <a:p>
            <a:pPr marL="742950" lvl="1"/>
            <a:r>
              <a:rPr lang="en-US" dirty="0">
                <a:latin typeface="Century Gothic" panose="020B0502020202020204" pitchFamily="34" charset="0"/>
              </a:rPr>
              <a:t>        period.</a:t>
            </a:r>
          </a:p>
        </p:txBody>
      </p:sp>
      <p:sp>
        <p:nvSpPr>
          <p:cNvPr id="7" name="Diamond 6"/>
          <p:cNvSpPr/>
          <p:nvPr/>
        </p:nvSpPr>
        <p:spPr>
          <a:xfrm>
            <a:off x="692092" y="1981200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Diamond 7"/>
          <p:cNvSpPr/>
          <p:nvPr/>
        </p:nvSpPr>
        <p:spPr>
          <a:xfrm>
            <a:off x="716449" y="2514600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iamond 8"/>
          <p:cNvSpPr/>
          <p:nvPr/>
        </p:nvSpPr>
        <p:spPr>
          <a:xfrm>
            <a:off x="697526" y="3336238"/>
            <a:ext cx="228600" cy="228600"/>
          </a:xfrm>
          <a:prstGeom prst="diamond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76962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4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610600" cy="1143000"/>
          </a:xfrm>
        </p:spPr>
        <p:txBody>
          <a:bodyPr>
            <a:no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The Experience Modification Factor (EMF)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2438400"/>
            <a:ext cx="7315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400" b="1" dirty="0">
                <a:latin typeface="Century Gothic" panose="020B0502020202020204" pitchFamily="34" charset="0"/>
              </a:rPr>
              <a:t>                   </a:t>
            </a:r>
            <a:r>
              <a:rPr lang="en-US" sz="3200" b="1" u="sng" dirty="0">
                <a:solidFill>
                  <a:srgbClr val="000066"/>
                </a:solidFill>
                <a:latin typeface="Century Gothic" panose="020B0502020202020204" pitchFamily="34" charset="0"/>
              </a:rPr>
              <a:t>Actual Losses</a:t>
            </a:r>
          </a:p>
          <a:p>
            <a:r>
              <a:rPr lang="en-US" sz="3200" b="1" dirty="0">
                <a:solidFill>
                  <a:srgbClr val="000066"/>
                </a:solidFill>
                <a:latin typeface="Century Gothic" panose="020B0502020202020204" pitchFamily="34" charset="0"/>
              </a:rPr>
              <a:t>              EMF = Expected Losses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* </a:t>
            </a:r>
            <a:r>
              <a:rPr lang="en-US" u="sng" dirty="0">
                <a:latin typeface="Century Gothic" panose="020B0502020202020204" pitchFamily="34" charset="0"/>
              </a:rPr>
              <a:t>Three Years of Losses </a:t>
            </a:r>
            <a:r>
              <a:rPr lang="en-US" dirty="0">
                <a:latin typeface="Century Gothic" panose="020B0502020202020204" pitchFamily="34" charset="0"/>
              </a:rPr>
              <a:t>excluding the most recent year             (i.e. 2015 EMF is based on losses in 2013, 2012, 2011)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*</a:t>
            </a:r>
            <a:r>
              <a:rPr lang="en-US" dirty="0">
                <a:solidFill>
                  <a:srgbClr val="7030A0"/>
                </a:solidFill>
                <a:latin typeface="Century Gothic" panose="020B0502020202020204" pitchFamily="34" charset="0"/>
              </a:rPr>
              <a:t>Developed by State Workers’ Compensation Bureau or NCCI</a:t>
            </a:r>
          </a:p>
        </p:txBody>
      </p:sp>
      <p:pic>
        <p:nvPicPr>
          <p:cNvPr id="5" name="Picture 2" descr="https://encrypted-tbn0.gstatic.com/images?q=tbn:ANd9GcQJAIoHHuHpH6b24Pg2g0Xk0-vYfWgS3sdWKmbzFuy-tDlHaYVXP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105400"/>
            <a:ext cx="2514600" cy="178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76962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43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167039"/>
              </p:ext>
            </p:extLst>
          </p:nvPr>
        </p:nvGraphicFramePr>
        <p:xfrm>
          <a:off x="7277100" y="1361557"/>
          <a:ext cx="1752600" cy="21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Microsoft ClipArt Gallery" r:id="rId3" imgW="3252788" imgH="3497263" progId="">
                  <p:embed/>
                </p:oleObj>
              </mc:Choice>
              <mc:Fallback>
                <p:oleObj name="Microsoft ClipArt Gallery" r:id="rId3" imgW="3252788" imgH="3497263" progId="">
                  <p:embed/>
                  <p:pic>
                    <p:nvPicPr>
                      <p:cNvPr id="0" name="Picture 3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1361557"/>
                        <a:ext cx="1752600" cy="21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1486"/>
            <a:ext cx="8686800" cy="1143000"/>
          </a:xfrm>
        </p:spPr>
        <p:txBody>
          <a:bodyPr>
            <a:no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Three Companies and the EMF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1432560"/>
            <a:ext cx="655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*Safety First Mushroom Farm – Effective Program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*Safety Second Mushroom Farm- Average Program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*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Safety Third Mushroom Farm – Ineffective Program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3505200"/>
            <a:ext cx="708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002060"/>
                </a:solidFill>
                <a:latin typeface="Century Gothic" panose="020B0502020202020204" pitchFamily="34" charset="0"/>
              </a:rPr>
              <a:t>Costs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		</a:t>
            </a:r>
            <a:r>
              <a:rPr lang="en-US" u="sng" dirty="0">
                <a:solidFill>
                  <a:srgbClr val="002060"/>
                </a:solidFill>
                <a:latin typeface="Century Gothic" panose="020B0502020202020204" pitchFamily="34" charset="0"/>
              </a:rPr>
              <a:t>First Co. 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	</a:t>
            </a:r>
            <a:r>
              <a:rPr lang="en-US" u="sng" dirty="0">
                <a:solidFill>
                  <a:srgbClr val="002060"/>
                </a:solidFill>
                <a:latin typeface="Century Gothic" panose="020B0502020202020204" pitchFamily="34" charset="0"/>
              </a:rPr>
              <a:t>Second Co.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	</a:t>
            </a:r>
            <a:r>
              <a:rPr lang="en-US" u="sng" dirty="0">
                <a:solidFill>
                  <a:srgbClr val="002060"/>
                </a:solidFill>
                <a:latin typeface="Century Gothic" panose="020B0502020202020204" pitchFamily="34" charset="0"/>
              </a:rPr>
              <a:t>Third Co.</a:t>
            </a:r>
          </a:p>
          <a:p>
            <a:endParaRPr lang="en-US" u="sng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Manual Prem.	$100,000	$100,000	$100,000</a:t>
            </a:r>
          </a:p>
          <a:p>
            <a:endParaRPr lang="en-US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u="sng" dirty="0">
                <a:solidFill>
                  <a:srgbClr val="002060"/>
                </a:solidFill>
                <a:latin typeface="Century Gothic" panose="020B0502020202020204" pitchFamily="34" charset="0"/>
              </a:rPr>
              <a:t>EMF (X)		       </a:t>
            </a:r>
            <a:r>
              <a:rPr lang="en-US" u="sng" dirty="0">
                <a:solidFill>
                  <a:srgbClr val="00B050"/>
                </a:solidFill>
                <a:latin typeface="Century Gothic" panose="020B0502020202020204" pitchFamily="34" charset="0"/>
              </a:rPr>
              <a:t>.750</a:t>
            </a:r>
            <a:r>
              <a:rPr lang="en-US" u="sng" dirty="0">
                <a:solidFill>
                  <a:srgbClr val="002060"/>
                </a:solidFill>
                <a:latin typeface="Century Gothic" panose="020B0502020202020204" pitchFamily="34" charset="0"/>
              </a:rPr>
              <a:t>		          1.0	        </a:t>
            </a:r>
            <a:r>
              <a:rPr lang="en-US" u="sng" dirty="0">
                <a:solidFill>
                  <a:srgbClr val="C00000"/>
                </a:solidFill>
                <a:latin typeface="Century Gothic" panose="020B0502020202020204" pitchFamily="34" charset="0"/>
              </a:rPr>
              <a:t>1.25</a:t>
            </a:r>
          </a:p>
          <a:p>
            <a:endParaRPr lang="en-US" u="sng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Standard Prem.	</a:t>
            </a:r>
            <a:r>
              <a:rPr lang="en-US" dirty="0">
                <a:solidFill>
                  <a:srgbClr val="00B050"/>
                </a:solidFill>
                <a:latin typeface="Century Gothic" panose="020B0502020202020204" pitchFamily="34" charset="0"/>
              </a:rPr>
              <a:t>$75,000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		$100,000	</a:t>
            </a:r>
            <a:r>
              <a:rPr lang="en-US" dirty="0">
                <a:solidFill>
                  <a:srgbClr val="C00000"/>
                </a:solidFill>
                <a:latin typeface="Century Gothic" panose="020B0502020202020204" pitchFamily="34" charset="0"/>
              </a:rPr>
              <a:t>$125,000</a:t>
            </a:r>
          </a:p>
        </p:txBody>
      </p:sp>
      <p:pic>
        <p:nvPicPr>
          <p:cNvPr id="8" name="Picture 7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152848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70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Effects of an Injury on Cost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1447800"/>
            <a:ext cx="6400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b="1" dirty="0">
                <a:latin typeface="Century Gothic" panose="020B0502020202020204" pitchFamily="34" charset="0"/>
              </a:rPr>
              <a:t>Your losses = $30,000</a:t>
            </a:r>
          </a:p>
          <a:p>
            <a:endParaRPr lang="en-US" sz="2800" b="1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b="1" dirty="0">
                <a:latin typeface="Century Gothic" panose="020B0502020202020204" pitchFamily="34" charset="0"/>
              </a:rPr>
              <a:t>Average industry losses = $30,000</a:t>
            </a:r>
          </a:p>
          <a:p>
            <a:endParaRPr lang="en-US" sz="2800" b="1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b="1" dirty="0">
                <a:latin typeface="Century Gothic" panose="020B0502020202020204" pitchFamily="34" charset="0"/>
              </a:rPr>
              <a:t>Premium = $100,000</a:t>
            </a:r>
          </a:p>
          <a:p>
            <a:endParaRPr lang="en-US" sz="2800" b="1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b="1" dirty="0">
                <a:latin typeface="Century Gothic" panose="020B0502020202020204" pitchFamily="34" charset="0"/>
              </a:rPr>
              <a:t>Your EMF = 1.0</a:t>
            </a:r>
          </a:p>
          <a:p>
            <a:endParaRPr lang="en-US" sz="2800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>
              <a:latin typeface="Century Gothic" panose="020B0502020202020204" pitchFamily="34" charset="0"/>
            </a:endParaRPr>
          </a:p>
          <a:p>
            <a:r>
              <a:rPr lang="en-US" sz="2800" dirty="0">
                <a:latin typeface="Century Gothic" panose="020B0502020202020204" pitchFamily="34" charset="0"/>
              </a:rPr>
              <a:t>			</a:t>
            </a:r>
            <a:r>
              <a:rPr lang="en-US" sz="3200" b="1" dirty="0">
                <a:latin typeface="Century Gothic" panose="020B0502020202020204" pitchFamily="34" charset="0"/>
              </a:rPr>
              <a:t>So…</a:t>
            </a:r>
          </a:p>
        </p:txBody>
      </p:sp>
      <p:pic>
        <p:nvPicPr>
          <p:cNvPr id="5" name="Picture 2" descr="https://encrypted-tbn0.gstatic.com/images?q=tbn:ANd9GcRDME9C5qeKroqA-deVMAO7FhB18xD4w5COT6XlybuJpMCQ1qgqF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437043"/>
            <a:ext cx="2268556" cy="226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29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76800"/>
            <a:ext cx="2536825" cy="192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Claims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F510-7D4B-4A20-9D50-9F16AEEA4AD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905000"/>
            <a:ext cx="693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Harvester slips on mushroom debris in mushroom house and falls breaking his arm.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Occupational Health Center sets a cast on injured workers arm.  No full duty for eight weeks.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Cost of medical treatment is $1,800.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Cost of lost wages is $3,200 (average wage is $600 per week X 8 weeks X 2/3)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entury Gothic" panose="020B0502020202020204" pitchFamily="34" charset="0"/>
              </a:rPr>
              <a:t>Total claim cost is $5,000.</a:t>
            </a:r>
          </a:p>
        </p:txBody>
      </p:sp>
      <p:pic>
        <p:nvPicPr>
          <p:cNvPr id="6" name="Picture 5" descr="S:\ADDIS MARKETING\TAG New Logo's\NEW ADDIS LOGO JPEG\4.0_ADDIS_mark_onl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498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</TotalTime>
  <Words>684</Words>
  <Application>Microsoft Office PowerPoint</Application>
  <PresentationFormat>On-screen Show (4:3)</PresentationFormat>
  <Paragraphs>153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Book Antiqua</vt:lpstr>
      <vt:lpstr>Calibri</vt:lpstr>
      <vt:lpstr>Century Gothic</vt:lpstr>
      <vt:lpstr>Lucida Sans</vt:lpstr>
      <vt:lpstr>Wingdings</vt:lpstr>
      <vt:lpstr>Wingdings 2</vt:lpstr>
      <vt:lpstr>Wingdings 3</vt:lpstr>
      <vt:lpstr>Apex</vt:lpstr>
      <vt:lpstr>Microsoft ClipArt Gallery</vt:lpstr>
      <vt:lpstr>Workers’ Compensation Costs; Effect of Claims and Control Measures For Three Separate Farms</vt:lpstr>
      <vt:lpstr>agenda</vt:lpstr>
      <vt:lpstr>Workers’ Compensation</vt:lpstr>
      <vt:lpstr>Benefits</vt:lpstr>
      <vt:lpstr>The Cost of Workplace Accidents</vt:lpstr>
      <vt:lpstr>The Experience Modification Factor (EMF)</vt:lpstr>
      <vt:lpstr>Three Companies and the EMF</vt:lpstr>
      <vt:lpstr>Effects of an Injury on Cost</vt:lpstr>
      <vt:lpstr>Claims Scenario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Susquehanna Bancshares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Worker’s Compensation Costs; Effect of Claims and Control Measures For Three Separate Farms</dc:title>
  <dc:creator>Lisa Smith</dc:creator>
  <cp:lastModifiedBy>Lori Harrison</cp:lastModifiedBy>
  <cp:revision>58</cp:revision>
  <cp:lastPrinted>2015-05-18T20:46:54Z</cp:lastPrinted>
  <dcterms:created xsi:type="dcterms:W3CDTF">2015-05-18T12:00:15Z</dcterms:created>
  <dcterms:modified xsi:type="dcterms:W3CDTF">2018-10-01T18:55:57Z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ff0fa27d-9e09-4089-8aa9-883d0d33e802</vt:lpwstr>
  </property>
  <property fmtid="{D5CDD505-2E9C-101B-9397-08002B2CF9AE}" pid="3" name="SBIClassification">
    <vt:lpwstr>CONFIDENTIAL</vt:lpwstr>
  </property>
  <property fmtid="{D5CDD505-2E9C-101B-9397-08002B2CF9AE}" pid="4" name="SBIMarking">
    <vt:lpwstr>No Markup</vt:lpwstr>
  </property>
</Properties>
</file>